
<file path=[Content_Types].xml><?xml version="1.0" encoding="utf-8"?>
<Types xmlns="http://schemas.openxmlformats.org/package/2006/content-types">
  <Default Extension="wmf" ContentType="image/x-w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68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18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61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7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21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42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96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1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34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78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62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94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F39BB-AA82-4488-A488-2A6D5AD2D8A7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84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Microsoft_Excel_97-2003_Worksheet2.xls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Microsoft_Excel_97-2003_Worksheet4.xls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5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Microsoft_Excel_97-2003_Worksheet6.xls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7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Microsoft_Excel_97-2003_Worksheet8.xls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9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wmf"/><Relationship Id="rId5" Type="http://schemas.openxmlformats.org/officeDocument/2006/relationships/oleObject" Target="../embeddings/Microsoft_Excel_97-2003_Worksheet10.xls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87738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Critical and </a:t>
            </a:r>
            <a:r>
              <a:rPr lang="en-US" sz="3200" dirty="0" err="1" smtClean="0">
                <a:latin typeface="Arial Black" panose="020B0A04020102020204" pitchFamily="34" charset="0"/>
              </a:rPr>
              <a:t>Brewsters</a:t>
            </a:r>
            <a:r>
              <a:rPr lang="en-US" sz="3200" dirty="0" smtClean="0">
                <a:latin typeface="Arial Black" panose="020B0A04020102020204" pitchFamily="34" charset="0"/>
              </a:rPr>
              <a:t> Angle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15240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9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589048"/>
              </p:ext>
            </p:extLst>
          </p:nvPr>
        </p:nvGraphicFramePr>
        <p:xfrm>
          <a:off x="152400" y="990600"/>
          <a:ext cx="4069102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Worksheet" r:id="rId3" imgW="3492500" imgH="2679700" progId="Excel.Sheet.8">
                  <p:embed/>
                </p:oleObj>
              </mc:Choice>
              <mc:Fallback>
                <p:oleObj name="Worksheet" r:id="rId3" imgW="3492500" imgH="2679700" progId="Excel.Sheet.8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990600"/>
                        <a:ext cx="4069102" cy="3124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4" name="Object 10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9394844"/>
              </p:ext>
            </p:extLst>
          </p:nvPr>
        </p:nvGraphicFramePr>
        <p:xfrm>
          <a:off x="4572000" y="990600"/>
          <a:ext cx="4114800" cy="31463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Worksheet" r:id="rId5" imgW="3517900" imgH="2692400" progId="Excel.Sheet.8">
                  <p:embed/>
                </p:oleObj>
              </mc:Choice>
              <mc:Fallback>
                <p:oleObj name="Worksheet" r:id="rId5" imgW="3517900" imgH="2692400" progId="Excel.Sheet.8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990600"/>
                        <a:ext cx="4114800" cy="31463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" name="TextBox 1024"/>
          <p:cNvSpPr txBox="1"/>
          <p:nvPr/>
        </p:nvSpPr>
        <p:spPr>
          <a:xfrm>
            <a:off x="762000" y="44196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Magnitude and phase of the pressure reflection coefficient with c</a:t>
            </a:r>
            <a:r>
              <a:rPr lang="en-US" baseline="-25000" dirty="0"/>
              <a:t>2</a:t>
            </a:r>
            <a:r>
              <a:rPr lang="en-US" dirty="0"/>
              <a:t>/c</a:t>
            </a:r>
            <a:r>
              <a:rPr lang="en-US" baseline="-25000" dirty="0"/>
              <a:t>1</a:t>
            </a:r>
            <a:r>
              <a:rPr lang="en-US" dirty="0"/>
              <a:t> = 0.9 and z</a:t>
            </a:r>
            <a:r>
              <a:rPr lang="en-US" baseline="-25000" dirty="0"/>
              <a:t>2</a:t>
            </a:r>
            <a:r>
              <a:rPr lang="en-US" dirty="0"/>
              <a:t>/z</a:t>
            </a:r>
            <a:r>
              <a:rPr lang="en-US" baseline="-25000" dirty="0"/>
              <a:t>1</a:t>
            </a:r>
            <a:r>
              <a:rPr lang="en-US" dirty="0"/>
              <a:t> = 0.9.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18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87738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Critical and </a:t>
            </a:r>
            <a:r>
              <a:rPr lang="en-US" sz="3200" dirty="0" err="1" smtClean="0">
                <a:latin typeface="Arial Black" panose="020B0A04020102020204" pitchFamily="34" charset="0"/>
              </a:rPr>
              <a:t>Brewsters</a:t>
            </a:r>
            <a:r>
              <a:rPr lang="en-US" sz="3200" dirty="0" smtClean="0">
                <a:latin typeface="Arial Black" panose="020B0A04020102020204" pitchFamily="34" charset="0"/>
              </a:rPr>
              <a:t> Angle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15240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9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5" name="TextBox 1024"/>
          <p:cNvSpPr txBox="1"/>
          <p:nvPr/>
        </p:nvSpPr>
        <p:spPr>
          <a:xfrm>
            <a:off x="762000" y="44196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Magnitude and phase of the pressure reflection coefficient with c</a:t>
            </a:r>
            <a:r>
              <a:rPr lang="en-US" baseline="-25000" dirty="0"/>
              <a:t>2</a:t>
            </a:r>
            <a:r>
              <a:rPr lang="en-US" dirty="0"/>
              <a:t>/c</a:t>
            </a:r>
            <a:r>
              <a:rPr lang="en-US" baseline="-25000" dirty="0"/>
              <a:t>1</a:t>
            </a:r>
            <a:r>
              <a:rPr lang="en-US" dirty="0"/>
              <a:t> = 0.9 and z</a:t>
            </a:r>
            <a:r>
              <a:rPr lang="en-US" baseline="-25000" dirty="0"/>
              <a:t>2</a:t>
            </a:r>
            <a:r>
              <a:rPr lang="en-US" dirty="0"/>
              <a:t>/z</a:t>
            </a:r>
            <a:r>
              <a:rPr lang="en-US" baseline="-25000" dirty="0"/>
              <a:t>1</a:t>
            </a:r>
            <a:r>
              <a:rPr lang="en-US" dirty="0"/>
              <a:t> = 1.1.  Note the angle of intromission at 46.4˚.</a:t>
            </a:r>
            <a:endParaRPr lang="en-US" b="1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0137593"/>
              </p:ext>
            </p:extLst>
          </p:nvPr>
        </p:nvGraphicFramePr>
        <p:xfrm>
          <a:off x="304800" y="990600"/>
          <a:ext cx="4267200" cy="3272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Worksheet" r:id="rId3" imgW="3505200" imgH="2692400" progId="Excel.Sheet.8">
                  <p:embed/>
                </p:oleObj>
              </mc:Choice>
              <mc:Fallback>
                <p:oleObj name="Worksheet" r:id="rId3" imgW="3505200" imgH="2692400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90600"/>
                        <a:ext cx="4267200" cy="32720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419954"/>
              </p:ext>
            </p:extLst>
          </p:nvPr>
        </p:nvGraphicFramePr>
        <p:xfrm>
          <a:off x="4572000" y="1066800"/>
          <a:ext cx="4115639" cy="3146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Worksheet" r:id="rId5" imgW="3517900" imgH="2692400" progId="Excel.Sheet.8">
                  <p:embed/>
                </p:oleObj>
              </mc:Choice>
              <mc:Fallback>
                <p:oleObj name="Worksheet" r:id="rId5" imgW="3517900" imgH="269240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066800"/>
                        <a:ext cx="4115639" cy="31469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677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87738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Critical and </a:t>
            </a:r>
            <a:r>
              <a:rPr lang="en-US" sz="3200" dirty="0" err="1" smtClean="0">
                <a:latin typeface="Arial Black" panose="020B0A04020102020204" pitchFamily="34" charset="0"/>
              </a:rPr>
              <a:t>Brewsters</a:t>
            </a:r>
            <a:r>
              <a:rPr lang="en-US" sz="3200" dirty="0" smtClean="0">
                <a:latin typeface="Arial Black" panose="020B0A04020102020204" pitchFamily="34" charset="0"/>
              </a:rPr>
              <a:t> Angle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15240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9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5" name="TextBox 1024"/>
          <p:cNvSpPr txBox="1"/>
          <p:nvPr/>
        </p:nvSpPr>
        <p:spPr>
          <a:xfrm>
            <a:off x="762000" y="44196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Magnitude and phase of the pressure reflection coefficient with c</a:t>
            </a:r>
            <a:r>
              <a:rPr lang="en-US" baseline="-25000" dirty="0"/>
              <a:t>2</a:t>
            </a:r>
            <a:r>
              <a:rPr lang="en-US" dirty="0"/>
              <a:t>/c</a:t>
            </a:r>
            <a:r>
              <a:rPr lang="en-US" baseline="-25000" dirty="0"/>
              <a:t>1</a:t>
            </a:r>
            <a:r>
              <a:rPr lang="en-US" dirty="0"/>
              <a:t> = 1.1 and z</a:t>
            </a:r>
            <a:r>
              <a:rPr lang="en-US" baseline="-25000" dirty="0"/>
              <a:t>2</a:t>
            </a:r>
            <a:r>
              <a:rPr lang="en-US" dirty="0"/>
              <a:t>/z</a:t>
            </a:r>
            <a:r>
              <a:rPr lang="en-US" baseline="-25000" dirty="0"/>
              <a:t>1</a:t>
            </a:r>
            <a:r>
              <a:rPr lang="en-US" dirty="0"/>
              <a:t> = 1.1.  Note the critical angle at 65.4˚.</a:t>
            </a:r>
            <a:endParaRPr 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1080324"/>
              </p:ext>
            </p:extLst>
          </p:nvPr>
        </p:nvGraphicFramePr>
        <p:xfrm>
          <a:off x="228600" y="914400"/>
          <a:ext cx="4285156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Worksheet" r:id="rId3" imgW="3517900" imgH="2692400" progId="Excel.Sheet.8">
                  <p:embed/>
                </p:oleObj>
              </mc:Choice>
              <mc:Fallback>
                <p:oleObj name="Worksheet" r:id="rId3" imgW="3517900" imgH="2692400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14400"/>
                        <a:ext cx="4285156" cy="3276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3513511"/>
              </p:ext>
            </p:extLst>
          </p:nvPr>
        </p:nvGraphicFramePr>
        <p:xfrm>
          <a:off x="4419600" y="914400"/>
          <a:ext cx="4357430" cy="3325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Worksheet" r:id="rId5" imgW="3530600" imgH="2705100" progId="Excel.Sheet.8">
                  <p:embed/>
                </p:oleObj>
              </mc:Choice>
              <mc:Fallback>
                <p:oleObj name="Worksheet" r:id="rId5" imgW="3530600" imgH="270510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914400"/>
                        <a:ext cx="4357430" cy="33254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677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87738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Critical and </a:t>
            </a:r>
            <a:r>
              <a:rPr lang="en-US" sz="3200" dirty="0" err="1" smtClean="0">
                <a:latin typeface="Arial Black" panose="020B0A04020102020204" pitchFamily="34" charset="0"/>
              </a:rPr>
              <a:t>Brewsters</a:t>
            </a:r>
            <a:r>
              <a:rPr lang="en-US" sz="3200" dirty="0" smtClean="0">
                <a:latin typeface="Arial Black" panose="020B0A04020102020204" pitchFamily="34" charset="0"/>
              </a:rPr>
              <a:t> Angle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15240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9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5" name="TextBox 1024"/>
          <p:cNvSpPr txBox="1"/>
          <p:nvPr/>
        </p:nvSpPr>
        <p:spPr>
          <a:xfrm>
            <a:off x="762000" y="44196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Magnitude and phase of the pressure reflection coefficient with c</a:t>
            </a:r>
            <a:r>
              <a:rPr lang="en-US" baseline="-25000" dirty="0"/>
              <a:t>2</a:t>
            </a:r>
            <a:r>
              <a:rPr lang="en-US" dirty="0"/>
              <a:t>/c</a:t>
            </a:r>
            <a:r>
              <a:rPr lang="en-US" baseline="-25000" dirty="0"/>
              <a:t>1</a:t>
            </a:r>
            <a:r>
              <a:rPr lang="en-US" dirty="0"/>
              <a:t> = 1.1 and z</a:t>
            </a:r>
            <a:r>
              <a:rPr lang="en-US" baseline="-25000" dirty="0"/>
              <a:t>2</a:t>
            </a:r>
            <a:r>
              <a:rPr lang="en-US" dirty="0"/>
              <a:t>/z</a:t>
            </a:r>
            <a:r>
              <a:rPr lang="en-US" baseline="-25000" dirty="0"/>
              <a:t>1</a:t>
            </a:r>
            <a:r>
              <a:rPr lang="en-US" dirty="0"/>
              <a:t> = 0.9.  Note the angle of intromission at 43.2˚ and critical angle at 65.4˚.</a:t>
            </a:r>
            <a:endParaRPr 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337618"/>
              </p:ext>
            </p:extLst>
          </p:nvPr>
        </p:nvGraphicFramePr>
        <p:xfrm>
          <a:off x="152400" y="914400"/>
          <a:ext cx="4377267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Worksheet" r:id="rId3" imgW="3530600" imgH="2705100" progId="Excel.Sheet.8">
                  <p:embed/>
                </p:oleObj>
              </mc:Choice>
              <mc:Fallback>
                <p:oleObj name="Worksheet" r:id="rId3" imgW="3530600" imgH="2705100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914400"/>
                        <a:ext cx="4377267" cy="3352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6370449"/>
              </p:ext>
            </p:extLst>
          </p:nvPr>
        </p:nvGraphicFramePr>
        <p:xfrm>
          <a:off x="4533900" y="990600"/>
          <a:ext cx="4267200" cy="3273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Worksheet" r:id="rId5" imgW="3543300" imgH="2717800" progId="Excel.Sheet.8">
                  <p:embed/>
                </p:oleObj>
              </mc:Choice>
              <mc:Fallback>
                <p:oleObj name="Worksheet" r:id="rId5" imgW="3543300" imgH="271780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3900" y="990600"/>
                        <a:ext cx="4267200" cy="32731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677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87738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Critical and </a:t>
            </a:r>
            <a:r>
              <a:rPr lang="en-US" sz="3200" dirty="0" err="1" smtClean="0">
                <a:latin typeface="Arial Black" panose="020B0A04020102020204" pitchFamily="34" charset="0"/>
              </a:rPr>
              <a:t>Brewsters</a:t>
            </a:r>
            <a:r>
              <a:rPr lang="en-US" sz="3200" dirty="0" smtClean="0">
                <a:latin typeface="Arial Black" panose="020B0A04020102020204" pitchFamily="34" charset="0"/>
              </a:rPr>
              <a:t> Angle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15240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9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4332804"/>
              </p:ext>
            </p:extLst>
          </p:nvPr>
        </p:nvGraphicFramePr>
        <p:xfrm>
          <a:off x="152400" y="990600"/>
          <a:ext cx="4069102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Worksheet" r:id="rId3" imgW="3492500" imgH="2679700" progId="Excel.Sheet.8">
                  <p:embed/>
                </p:oleObj>
              </mc:Choice>
              <mc:Fallback>
                <p:oleObj name="Worksheet" r:id="rId3" imgW="3492500" imgH="26797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990600"/>
                        <a:ext cx="4069102" cy="3124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4" name="Object 10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2047024"/>
              </p:ext>
            </p:extLst>
          </p:nvPr>
        </p:nvGraphicFramePr>
        <p:xfrm>
          <a:off x="4572000" y="990600"/>
          <a:ext cx="4114800" cy="31463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Worksheet" r:id="rId5" imgW="3517900" imgH="2692400" progId="Excel.Sheet.8">
                  <p:embed/>
                </p:oleObj>
              </mc:Choice>
              <mc:Fallback>
                <p:oleObj name="Worksheet" r:id="rId5" imgW="3517900" imgH="26924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990600"/>
                        <a:ext cx="4114800" cy="31463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" name="TextBox 1024"/>
          <p:cNvSpPr txBox="1"/>
          <p:nvPr/>
        </p:nvSpPr>
        <p:spPr>
          <a:xfrm>
            <a:off x="762000" y="44196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Magnitude and phase of the pressure reflection coefficient with c</a:t>
            </a:r>
            <a:r>
              <a:rPr lang="en-US" baseline="-25000" dirty="0"/>
              <a:t>2</a:t>
            </a:r>
            <a:r>
              <a:rPr lang="en-US" dirty="0"/>
              <a:t>/c</a:t>
            </a:r>
            <a:r>
              <a:rPr lang="en-US" baseline="-25000" dirty="0"/>
              <a:t>1</a:t>
            </a:r>
            <a:r>
              <a:rPr lang="en-US" dirty="0"/>
              <a:t> = 0.9 and z</a:t>
            </a:r>
            <a:r>
              <a:rPr lang="en-US" baseline="-25000" dirty="0"/>
              <a:t>2</a:t>
            </a:r>
            <a:r>
              <a:rPr lang="en-US" dirty="0"/>
              <a:t>/z</a:t>
            </a:r>
            <a:r>
              <a:rPr lang="en-US" baseline="-25000" dirty="0"/>
              <a:t>1</a:t>
            </a:r>
            <a:r>
              <a:rPr lang="en-US" dirty="0"/>
              <a:t> = 0.9.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77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142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Microsoft Excel 97-2003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Oelze, Michael L</dc:creator>
  <cp:lastModifiedBy>Oelze, Michael L</cp:lastModifiedBy>
  <cp:revision>7</cp:revision>
  <dcterms:created xsi:type="dcterms:W3CDTF">2014-08-27T14:24:37Z</dcterms:created>
  <dcterms:modified xsi:type="dcterms:W3CDTF">2014-10-15T03:16:48Z</dcterms:modified>
</cp:coreProperties>
</file>